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 Bold" panose="020B0604020202020204" charset="0"/>
      <p:regular r:id="rId26"/>
      <p:bold r:id="rId27"/>
    </p:embeddedFont>
    <p:embeddedFont>
      <p:font typeface="Open Sans Extra Bold" panose="020B0604020202020204" charset="0"/>
      <p:regular r:id="rId28"/>
      <p:bold r:id="rId29"/>
    </p:embeddedFont>
    <p:embeddedFont>
      <p:font typeface="Poppins Medium" panose="00000600000000000000" pitchFamily="2" charset="0"/>
      <p:regular r:id="rId30"/>
      <p:italic r:id="rId31"/>
    </p:embeddedFont>
    <p:embeddedFont>
      <p:font typeface="Poppins Medium Bold" panose="020B0604020202020204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621" autoAdjust="0"/>
  </p:normalViewPr>
  <p:slideViewPr>
    <p:cSldViewPr>
      <p:cViewPr varScale="1">
        <p:scale>
          <a:sx n="50" d="100"/>
          <a:sy n="50" d="100"/>
        </p:scale>
        <p:origin x="87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72DAE-8245-AE45-8AB7-3FC03B4DB27E}" type="datetimeFigureOut">
              <a:rPr lang="en-FR" smtClean="0"/>
              <a:t>04/18/2023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02D18-2410-024B-9048-42DDF001283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75318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02D18-2410-024B-9048-42DDF001283F}" type="slidenum">
              <a:rPr lang="en-FR" smtClean="0"/>
              <a:t>19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3151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0477" r="20477" b="27594"/>
          <a:stretch>
            <a:fillRect/>
          </a:stretch>
        </p:blipFill>
        <p:spPr>
          <a:xfrm>
            <a:off x="8610600" y="-36328"/>
            <a:ext cx="11756434" cy="778834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36513" y="2435009"/>
            <a:ext cx="7812356" cy="6823291"/>
            <a:chOff x="0" y="0"/>
            <a:chExt cx="10416475" cy="9097722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"/>
              <a:ext cx="10416475" cy="799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79"/>
                </a:lnSpc>
              </a:pPr>
              <a:r>
                <a:rPr lang="en-US" sz="7899" dirty="0">
                  <a:solidFill>
                    <a:srgbClr val="13DCFF"/>
                  </a:solidFill>
                  <a:latin typeface="Poppins Medium"/>
                </a:rPr>
                <a:t>A data analysis of the </a:t>
              </a:r>
              <a:r>
                <a:rPr lang="en-US" sz="7899" dirty="0" err="1">
                  <a:solidFill>
                    <a:srgbClr val="13DCFF"/>
                  </a:solidFill>
                  <a:latin typeface="Poppins Medium"/>
                </a:rPr>
                <a:t>US.Patent</a:t>
              </a:r>
              <a:r>
                <a:rPr lang="en-US" sz="7899" dirty="0">
                  <a:solidFill>
                    <a:srgbClr val="13DCFF"/>
                  </a:solidFill>
                  <a:latin typeface="Poppins Medium"/>
                </a:rPr>
                <a:t> and Trademark Office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421447"/>
              <a:ext cx="10416475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01417" y="2186609"/>
            <a:ext cx="6833152" cy="728714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0898" y="952500"/>
            <a:ext cx="12505490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ns Bold"/>
              </a:rPr>
              <a:t>Correlation of variables with Processing Time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2780152"/>
            <a:ext cx="7643336" cy="572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1298" lvl="1" indent="-275649" algn="just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FFFFFF"/>
                </a:solidFill>
                <a:latin typeface="Open Sans Extra Bold"/>
              </a:rPr>
              <a:t>The strongest negative correlation was found with the art_unit_white_percent, suggesting that art units with a higher percentage of white examiners tend to have shorter processing times.</a:t>
            </a:r>
          </a:p>
          <a:p>
            <a:pPr marL="551298" lvl="1" indent="-275649" algn="just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FFFFFF"/>
                </a:solidFill>
                <a:latin typeface="Open Sans Extra Bold"/>
              </a:rPr>
              <a:t>The percentage of Asian patent examiners in an art unit increases, the average application processing time also tends to increase</a:t>
            </a:r>
          </a:p>
          <a:p>
            <a:pPr marL="551298" lvl="1" indent="-275649" algn="just">
              <a:lnSpc>
                <a:spcPts val="3574"/>
              </a:lnSpc>
              <a:buFont typeface="Arial"/>
              <a:buChar char="•"/>
            </a:pPr>
            <a:r>
              <a:rPr lang="en-US" sz="2553">
                <a:solidFill>
                  <a:srgbClr val="FFFFFF"/>
                </a:solidFill>
                <a:latin typeface="Open Sans Extra Bold"/>
              </a:rPr>
              <a:t>Degree centrality has the highest positive correlation while Pagerank centrality has the highest negative correlation</a:t>
            </a:r>
          </a:p>
          <a:p>
            <a:pPr algn="ctr">
              <a:lnSpc>
                <a:spcPts val="2889"/>
              </a:lnSpc>
            </a:pPr>
            <a:endParaRPr lang="en-US" sz="2553">
              <a:solidFill>
                <a:srgbClr val="FFFFFF"/>
              </a:solidFill>
              <a:latin typeface="Open Sans Extra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6346"/>
          <a:stretch>
            <a:fillRect/>
          </a:stretch>
        </p:blipFill>
        <p:spPr>
          <a:xfrm>
            <a:off x="462310" y="2619143"/>
            <a:ext cx="8375495" cy="48408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9069" r="2475"/>
          <a:stretch>
            <a:fillRect/>
          </a:stretch>
        </p:blipFill>
        <p:spPr>
          <a:xfrm>
            <a:off x="9144000" y="2619143"/>
            <a:ext cx="8486230" cy="484081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259993" y="952500"/>
            <a:ext cx="12505490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ns Bold"/>
              </a:rPr>
              <a:t>Effect of Variables of the Processing Time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5800" y="7832773"/>
            <a:ext cx="7981934" cy="372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Open Sans Extra Bold"/>
              </a:rPr>
              <a:t>Effect of variables in the application processing time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68770" y="7832773"/>
            <a:ext cx="3836690" cy="372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Open Sans Extra Bold"/>
              </a:rPr>
              <a:t>Feature importance plot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995280" y="2254112"/>
          <a:ext cx="14446526" cy="6474516"/>
        </p:xfrm>
        <a:graphic>
          <a:graphicData uri="http://schemas.openxmlformats.org/drawingml/2006/table">
            <a:tbl>
              <a:tblPr/>
              <a:tblGrid>
                <a:gridCol w="7173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3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25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25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61761" y="2597335"/>
            <a:ext cx="2579682" cy="26372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258090" y="5789083"/>
            <a:ext cx="2387024" cy="25443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428263" y="2839726"/>
            <a:ext cx="2633128" cy="21400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428263" y="5910325"/>
            <a:ext cx="2633128" cy="23219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751700" y="159703"/>
            <a:ext cx="478460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13DCFF"/>
                </a:solidFill>
                <a:latin typeface="Poppins Medium Bold"/>
              </a:rPr>
              <a:t>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63940" y="2891194"/>
            <a:ext cx="3776870" cy="198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The average influence of the people within the art unit helps in decreasing the application processing time.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31367" y="2891194"/>
            <a:ext cx="3763054" cy="2389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The average influence of people who act as brokers or bridges helps in decreasing the application processing time.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60341" y="6042698"/>
            <a:ext cx="3780468" cy="198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The average effect of presence of people with large number of connections increases the processing time.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31367" y="6042698"/>
            <a:ext cx="3763054" cy="198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The art units with higher percentage of female identifying individuals have faster application processing time.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9200" y="2742882"/>
            <a:ext cx="8839200" cy="1142153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832701"/>
              </p:ext>
            </p:extLst>
          </p:nvPr>
        </p:nvGraphicFramePr>
        <p:xfrm>
          <a:off x="1219200" y="4237460"/>
          <a:ext cx="8839200" cy="4868440"/>
        </p:xfrm>
        <a:graphic>
          <a:graphicData uri="http://schemas.openxmlformats.org/drawingml/2006/table">
            <a:tbl>
              <a:tblPr/>
              <a:tblGrid>
                <a:gridCol w="434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153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Extra Bold"/>
                        </a:rPr>
                        <a:t>High Degree Centrality = Many Direct Connections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33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 Extra Bold Bold"/>
                        </a:rPr>
                        <a:t>High PageRank Centrality = Influential Connections Also Connected to Influential Individuals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F7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690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Extra Bold"/>
                        </a:rPr>
                        <a:t>This could lead to:</a:t>
                      </a:r>
                      <a:endParaRPr lang="en-US" sz="1100"/>
                    </a:p>
                    <a:p>
                      <a:pPr marL="388620" lvl="1" indent="-194310" algn="ctr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Extra Bold"/>
                        </a:rPr>
                        <a:t>Overwhelmed with sources of information</a:t>
                      </a:r>
                    </a:p>
                    <a:p>
                      <a:pPr marL="388620" lvl="1" indent="-194310" algn="ctr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Extra Bold"/>
                        </a:rPr>
                        <a:t>Many requests from others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 Extra Bold"/>
                        </a:rPr>
                        <a:t>This could lead to:</a:t>
                      </a:r>
                      <a:endParaRPr lang="en-US" sz="1100" dirty="0"/>
                    </a:p>
                    <a:p>
                      <a:pPr marL="388620" lvl="1" indent="-194310" algn="ctr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 Extra Bold"/>
                        </a:rPr>
                        <a:t>Resources are more accessible </a:t>
                      </a:r>
                    </a:p>
                    <a:p>
                      <a:pPr marL="388620" lvl="1" indent="-194310" algn="ctr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 Extra Bold"/>
                        </a:rPr>
                        <a:t>Information is more accurate</a:t>
                      </a:r>
                    </a:p>
                    <a:p>
                      <a:pPr marL="388620" lvl="1" indent="-194310" algn="ctr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 Extra Bold"/>
                        </a:rPr>
                        <a:t>Positive habits are followed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3376575" y="187253"/>
            <a:ext cx="11534849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13DCFF"/>
                </a:solidFill>
                <a:latin typeface="Poppins Medium Bold"/>
              </a:rPr>
              <a:t>Recommendation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76108"/>
            <a:ext cx="15430501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Open Sans Extra Bold"/>
              </a:rPr>
              <a:t>Convert high degree centrality into high PageRank centrality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15600" y="2827873"/>
            <a:ext cx="5943601" cy="6248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6536" lvl="1" indent="-457200">
              <a:lnSpc>
                <a:spcPts val="2714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FF"/>
                </a:solidFill>
                <a:latin typeface="Open Sans Extra Bold"/>
              </a:rPr>
              <a:t>Make individuals with high PageRank centrality a point of contact for others in the network</a:t>
            </a:r>
            <a:br>
              <a:rPr lang="en-US" sz="2800" dirty="0">
                <a:solidFill>
                  <a:srgbClr val="FFFFFF"/>
                </a:solidFill>
                <a:latin typeface="Open Sans Extra Bold"/>
              </a:rPr>
            </a:br>
            <a:br>
              <a:rPr lang="en-US" sz="2800" dirty="0">
                <a:solidFill>
                  <a:srgbClr val="FFFFFF"/>
                </a:solidFill>
                <a:latin typeface="Open Sans Extra Bold"/>
              </a:rPr>
            </a:br>
            <a:endParaRPr lang="en-US" sz="2800" dirty="0">
              <a:solidFill>
                <a:srgbClr val="FFFFFF"/>
              </a:solidFill>
              <a:latin typeface="Open Sans Extra Bold"/>
            </a:endParaRPr>
          </a:p>
          <a:p>
            <a:pPr marL="666536" lvl="1" indent="-457200">
              <a:lnSpc>
                <a:spcPts val="2714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FF"/>
                </a:solidFill>
                <a:latin typeface="Open Sans Extra Bold"/>
              </a:rPr>
              <a:t>Provide individuals with high degree of centrality with development  opportunities</a:t>
            </a:r>
            <a:br>
              <a:rPr lang="en-US" sz="2800" dirty="0">
                <a:solidFill>
                  <a:srgbClr val="FFFFFF"/>
                </a:solidFill>
                <a:latin typeface="Open Sans Extra Bold"/>
              </a:rPr>
            </a:br>
            <a:br>
              <a:rPr lang="en-US" sz="2800" dirty="0">
                <a:solidFill>
                  <a:srgbClr val="FFFFFF"/>
                </a:solidFill>
                <a:latin typeface="Open Sans Extra Bold"/>
              </a:rPr>
            </a:br>
            <a:endParaRPr lang="en-US" sz="2800" dirty="0">
              <a:solidFill>
                <a:srgbClr val="FFFFFF"/>
              </a:solidFill>
              <a:latin typeface="Open Sans Extra Bold"/>
            </a:endParaRPr>
          </a:p>
          <a:p>
            <a:pPr marL="666536" lvl="1" indent="-457200">
              <a:lnSpc>
                <a:spcPts val="2714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FF"/>
                </a:solidFill>
                <a:latin typeface="Open Sans Extra Bold"/>
              </a:rPr>
              <a:t>Encourage overall collaboration to generate strong relationships and increase in positive influences</a:t>
            </a:r>
          </a:p>
          <a:p>
            <a:pPr algn="ctr">
              <a:lnSpc>
                <a:spcPts val="3134"/>
              </a:lnSpc>
            </a:pPr>
            <a:endParaRPr lang="en-US" sz="1939" dirty="0">
              <a:solidFill>
                <a:srgbClr val="FFFFFF"/>
              </a:solidFill>
              <a:latin typeface="Open Sans Extra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52465" y="3086100"/>
            <a:ext cx="4114800" cy="411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53323" y="159703"/>
            <a:ext cx="678135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13DCFF"/>
                </a:solidFill>
                <a:latin typeface="Poppins Medium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9074" y="2289493"/>
            <a:ext cx="9566413" cy="566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endParaRPr/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Leverage individuals with high page rank and betweenness centrality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Open Sans Extra Bold"/>
            </a:endParaRP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Monitor the impact of individuals with high degree centrality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Open Sans Extra Bold"/>
            </a:endParaRP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Seek to build a diverse workforce that closes the gap between male and female workers</a:t>
            </a:r>
          </a:p>
          <a:p>
            <a:pPr algn="ctr">
              <a:lnSpc>
                <a:spcPts val="3360"/>
              </a:lnSpc>
            </a:pPr>
            <a:endParaRPr lang="en-US" sz="3000">
              <a:solidFill>
                <a:srgbClr val="FFFFFF"/>
              </a:solidFill>
              <a:latin typeface="Open Sans Extra Bold"/>
            </a:endParaRP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Open Sans Extra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43333" y="4316350"/>
            <a:ext cx="6201333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13DCFF"/>
                </a:solidFill>
                <a:latin typeface="Poppins Medium Bold"/>
              </a:rPr>
              <a:t>Appendix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2293454" y="2166730"/>
          <a:ext cx="13701092" cy="7518070"/>
        </p:xfrm>
        <a:graphic>
          <a:graphicData uri="http://schemas.openxmlformats.org/drawingml/2006/table">
            <a:tbl>
              <a:tblPr/>
              <a:tblGrid>
                <a:gridCol w="2938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2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736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Extra Bold"/>
                        </a:rPr>
                        <a:t>Degree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Extra Bold"/>
                        </a:rPr>
                        <a:t>Centrality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8620" lvl="1" indent="-194310" algn="just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Extra Bold Bold"/>
                        </a:rPr>
                        <a:t>measures the number of edges that are incident upon a node</a:t>
                      </a:r>
                      <a:endParaRPr lang="en-US" sz="1100"/>
                    </a:p>
                    <a:p>
                      <a:pPr marL="388620" lvl="1" indent="-194310" algn="just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Extra Bold Bold"/>
                        </a:rPr>
                        <a:t>measure of the importance or significance of a node (or vertex) in a network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948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Extra Bold"/>
                        </a:rPr>
                        <a:t>Betweenness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Extra Bold"/>
                        </a:rPr>
                        <a:t>Centrality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8620" lvl="1" indent="-194310" algn="just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Extra Bold"/>
                        </a:rPr>
                        <a:t>takes into account the number of shortest paths that pass through a node.</a:t>
                      </a:r>
                      <a:endParaRPr lang="en-US" sz="1100"/>
                    </a:p>
                    <a:p>
                      <a:pPr marL="388620" lvl="1" indent="-194310" algn="just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Extra Bold"/>
                        </a:rPr>
                        <a:t>often called "brokers" or "bridges"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238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Extra Bold"/>
                        </a:rPr>
                        <a:t>Closeness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Extra Bold"/>
                        </a:rPr>
                        <a:t>Centrality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8620" lvl="1" indent="-194310" algn="just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Extra Bold"/>
                        </a:rPr>
                        <a:t>measures the inverse of the average shortest path distance from a node to all other nodes in the network.</a:t>
                      </a:r>
                      <a:endParaRPr lang="en-US" sz="1100"/>
                    </a:p>
                    <a:p>
                      <a:pPr marL="388620" lvl="1" indent="-194310" algn="just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Extra Bold"/>
                        </a:rPr>
                        <a:t>called "information hubs" because they can quickly disseminate information to other parts of the network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238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Extra Bold"/>
                        </a:rPr>
                        <a:t>Eigenvector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Extra Bold"/>
                        </a:rPr>
                        <a:t>Centrality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endParaRPr lang="en-US" sz="1800">
                        <a:solidFill>
                          <a:srgbClr val="FFFFFF"/>
                        </a:solidFill>
                        <a:latin typeface="Open Sans Extra Bol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8620" lvl="1" indent="-194310" algn="just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Extra Bold"/>
                        </a:rPr>
                        <a:t>measures connection to other highly central nodes in the network.</a:t>
                      </a:r>
                      <a:endParaRPr lang="en-US" sz="1100"/>
                    </a:p>
                    <a:p>
                      <a:pPr marL="388620" lvl="1" indent="-194310" algn="just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Extra Bold"/>
                        </a:rPr>
                        <a:t>often referred to as "influential nodes" because they have a strong influence on the overall structure and dynamics of the network.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endParaRPr lang="en-US" sz="1800">
                        <a:solidFill>
                          <a:srgbClr val="FFFFFF"/>
                        </a:solidFill>
                        <a:latin typeface="Open Sans Extra Bol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645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Extra Bold"/>
                        </a:rPr>
                        <a:t>Pagerank centrality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8620" lvl="1" indent="-194310" algn="just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Extra Bold"/>
                        </a:rPr>
                        <a:t>Pagerank centrality is a measure of the influence or importance of a node in a directed network that takes into account the importance of the nodes that point to it.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147060" y="159703"/>
            <a:ext cx="1599387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13DCFF"/>
                </a:solidFill>
                <a:latin typeface="Poppins Medium Bold"/>
              </a:rPr>
              <a:t>Centrality Definitions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21" b="1321"/>
          <a:stretch>
            <a:fillRect/>
          </a:stretch>
        </p:blipFill>
        <p:spPr>
          <a:xfrm>
            <a:off x="5097884" y="1890243"/>
            <a:ext cx="8222821" cy="807692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097884" y="64649"/>
            <a:ext cx="809223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13DCFF"/>
                </a:solidFill>
                <a:latin typeface="Poppins Medium Bold"/>
              </a:rPr>
              <a:t>Decision Tree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99111" y="2186609"/>
            <a:ext cx="9489778" cy="741475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24999" y="190500"/>
            <a:ext cx="12638001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13DCFF"/>
                </a:solidFill>
                <a:latin typeface="Poppins Medium Bold"/>
              </a:rPr>
              <a:t>Logistic Regression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85402" y="2211457"/>
            <a:ext cx="11317196" cy="686899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21148" y="190500"/>
            <a:ext cx="10245704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13DCFF"/>
                </a:solidFill>
                <a:latin typeface="Poppins Medium Bold"/>
              </a:rPr>
              <a:t>Random Forest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084344"/>
            <a:ext cx="3559236" cy="35592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24011" y="3084344"/>
            <a:ext cx="3559236" cy="35592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473797" y="3084344"/>
            <a:ext cx="3559236" cy="35592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700064" y="3084344"/>
            <a:ext cx="3559236" cy="355923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86408" y="38100"/>
            <a:ext cx="4174778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13DCFF"/>
                </a:solidFill>
                <a:latin typeface="Poppins Medium Bold"/>
              </a:rPr>
              <a:t>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3362" y="6741629"/>
            <a:ext cx="31099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Tarek Cheaito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57863" y="6741629"/>
            <a:ext cx="309153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Rohana Habib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66027" y="6741629"/>
            <a:ext cx="417477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Himanshu Mayank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15002" y="6741629"/>
            <a:ext cx="33293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Xénia Sozonoff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09413" y="3326585"/>
            <a:ext cx="3825084" cy="363383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155271" y="159703"/>
            <a:ext cx="597745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13DCFF"/>
                </a:solidFill>
                <a:latin typeface="Poppins Medium Bold"/>
              </a:rPr>
              <a:t>Summary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4497" y="2077942"/>
            <a:ext cx="4950774" cy="7467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3484" lvl="1" indent="-326742" algn="just">
              <a:lnSpc>
                <a:spcPts val="4237"/>
              </a:lnSpc>
              <a:buFont typeface="Arial"/>
              <a:buChar char="•"/>
            </a:pPr>
            <a:r>
              <a:rPr lang="en-US" sz="3026" dirty="0">
                <a:solidFill>
                  <a:srgbClr val="FFFFFF"/>
                </a:solidFill>
                <a:latin typeface="Open Sans Extra Bold"/>
              </a:rPr>
              <a:t>Introduction</a:t>
            </a:r>
          </a:p>
          <a:p>
            <a:pPr algn="just">
              <a:lnSpc>
                <a:spcPts val="4237"/>
              </a:lnSpc>
            </a:pPr>
            <a:endParaRPr lang="en-US" sz="3026" dirty="0">
              <a:solidFill>
                <a:srgbClr val="FFFFFF"/>
              </a:solidFill>
              <a:latin typeface="Open Sans Extra Bold"/>
            </a:endParaRPr>
          </a:p>
          <a:p>
            <a:pPr marL="653484" lvl="1" indent="-326742" algn="just">
              <a:lnSpc>
                <a:spcPts val="4237"/>
              </a:lnSpc>
              <a:buFont typeface="Arial"/>
              <a:buChar char="•"/>
            </a:pPr>
            <a:r>
              <a:rPr lang="en-US" sz="3026" dirty="0">
                <a:solidFill>
                  <a:srgbClr val="FFFFFF"/>
                </a:solidFill>
                <a:latin typeface="Open Sans Extra Bold"/>
              </a:rPr>
              <a:t>Exploratory Analysis</a:t>
            </a:r>
          </a:p>
          <a:p>
            <a:pPr algn="just">
              <a:lnSpc>
                <a:spcPts val="4237"/>
              </a:lnSpc>
            </a:pPr>
            <a:endParaRPr lang="en-US" sz="3026" dirty="0">
              <a:solidFill>
                <a:srgbClr val="FFFFFF"/>
              </a:solidFill>
              <a:latin typeface="Open Sans Extra Bold"/>
            </a:endParaRPr>
          </a:p>
          <a:p>
            <a:pPr marL="653484" lvl="1" indent="-326742" algn="just">
              <a:lnSpc>
                <a:spcPts val="4237"/>
              </a:lnSpc>
              <a:buFont typeface="Arial"/>
              <a:buChar char="•"/>
            </a:pPr>
            <a:r>
              <a:rPr lang="en-US" sz="3026" dirty="0">
                <a:solidFill>
                  <a:srgbClr val="FFFFFF"/>
                </a:solidFill>
                <a:latin typeface="Open Sans Extra Bold"/>
              </a:rPr>
              <a:t>Average centralities</a:t>
            </a:r>
          </a:p>
          <a:p>
            <a:pPr algn="just">
              <a:lnSpc>
                <a:spcPts val="4237"/>
              </a:lnSpc>
            </a:pPr>
            <a:endParaRPr lang="en-US" sz="3026" dirty="0">
              <a:solidFill>
                <a:srgbClr val="FFFFFF"/>
              </a:solidFill>
              <a:latin typeface="Open Sans Extra Bold"/>
            </a:endParaRPr>
          </a:p>
          <a:p>
            <a:pPr marL="653484" lvl="1" indent="-326742" algn="just">
              <a:lnSpc>
                <a:spcPts val="4237"/>
              </a:lnSpc>
              <a:buFont typeface="Arial"/>
              <a:buChar char="•"/>
            </a:pPr>
            <a:r>
              <a:rPr lang="en-US" sz="3026" dirty="0">
                <a:solidFill>
                  <a:srgbClr val="FFFFFF"/>
                </a:solidFill>
                <a:latin typeface="Open Sans Extra Bold"/>
              </a:rPr>
              <a:t>Modeling </a:t>
            </a:r>
          </a:p>
          <a:p>
            <a:pPr algn="just">
              <a:lnSpc>
                <a:spcPts val="4237"/>
              </a:lnSpc>
            </a:pPr>
            <a:endParaRPr lang="en-US" sz="3026" dirty="0">
              <a:solidFill>
                <a:srgbClr val="FFFFFF"/>
              </a:solidFill>
              <a:latin typeface="Open Sans Extra Bold"/>
            </a:endParaRPr>
          </a:p>
          <a:p>
            <a:pPr marL="653484" lvl="1" indent="-326742" algn="just">
              <a:lnSpc>
                <a:spcPts val="4237"/>
              </a:lnSpc>
              <a:buFont typeface="Arial"/>
              <a:buChar char="•"/>
            </a:pPr>
            <a:r>
              <a:rPr lang="en-US" sz="3026" dirty="0">
                <a:solidFill>
                  <a:srgbClr val="FFFFFF"/>
                </a:solidFill>
                <a:latin typeface="Open Sans Extra Bold"/>
              </a:rPr>
              <a:t>Insights</a:t>
            </a:r>
          </a:p>
          <a:p>
            <a:pPr algn="just">
              <a:lnSpc>
                <a:spcPts val="4237"/>
              </a:lnSpc>
            </a:pPr>
            <a:endParaRPr lang="en-US" sz="3026" dirty="0">
              <a:solidFill>
                <a:srgbClr val="FFFFFF"/>
              </a:solidFill>
              <a:latin typeface="Open Sans Extra Bold"/>
            </a:endParaRPr>
          </a:p>
          <a:p>
            <a:pPr marL="653484" lvl="1" indent="-326742" algn="just">
              <a:lnSpc>
                <a:spcPts val="4237"/>
              </a:lnSpc>
              <a:buFont typeface="Arial"/>
              <a:buChar char="•"/>
            </a:pPr>
            <a:r>
              <a:rPr lang="en-US" sz="3026" dirty="0">
                <a:solidFill>
                  <a:srgbClr val="FFFFFF"/>
                </a:solidFill>
                <a:latin typeface="Open Sans Extra Bold"/>
              </a:rPr>
              <a:t>Recommendation</a:t>
            </a:r>
          </a:p>
          <a:p>
            <a:pPr algn="just">
              <a:lnSpc>
                <a:spcPts val="4237"/>
              </a:lnSpc>
            </a:pPr>
            <a:endParaRPr lang="en-US" sz="3026" dirty="0">
              <a:solidFill>
                <a:srgbClr val="FFFFFF"/>
              </a:solidFill>
              <a:latin typeface="Open Sans Extra Bold"/>
            </a:endParaRPr>
          </a:p>
          <a:p>
            <a:pPr marL="653484" lvl="1" indent="-326742" algn="just">
              <a:lnSpc>
                <a:spcPts val="4237"/>
              </a:lnSpc>
              <a:buFont typeface="Arial"/>
              <a:buChar char="•"/>
            </a:pPr>
            <a:r>
              <a:rPr lang="en-US" sz="3026" dirty="0">
                <a:solidFill>
                  <a:srgbClr val="FFFFFF"/>
                </a:solidFill>
                <a:latin typeface="Open Sans Extra Bold"/>
              </a:rPr>
              <a:t>Conclusion </a:t>
            </a:r>
          </a:p>
          <a:p>
            <a:pPr algn="just">
              <a:lnSpc>
                <a:spcPts val="3817"/>
              </a:lnSpc>
            </a:pPr>
            <a:endParaRPr lang="en-US" sz="3026" dirty="0">
              <a:solidFill>
                <a:srgbClr val="FFFFFF"/>
              </a:solidFill>
              <a:latin typeface="Open Sans Extra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440" r="14440"/>
          <a:stretch>
            <a:fillRect/>
          </a:stretch>
        </p:blipFill>
        <p:spPr>
          <a:xfrm>
            <a:off x="-1281038" y="0"/>
            <a:ext cx="1098087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69224" y="2870035"/>
            <a:ext cx="7338557" cy="4546930"/>
            <a:chOff x="0" y="0"/>
            <a:chExt cx="9784742" cy="6062573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9784742" cy="129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54D7EF"/>
                  </a:solidFill>
                  <a:latin typeface="Poppins Medium"/>
                </a:rPr>
                <a:t>Introduction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88473"/>
              <a:ext cx="9784742" cy="217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Poppins Medium"/>
                </a:rPr>
                <a:t>Analysing the social factors that affect the application processing time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978628"/>
              <a:ext cx="9784742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5E9DB"/>
                  </a:solidFill>
                  <a:latin typeface="Poppins Medium"/>
                </a:rPr>
                <a:t>Identifying the network properties within an art unit that affect its application processing time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68788" y="2446430"/>
            <a:ext cx="11150424" cy="479779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31380" y="106331"/>
            <a:ext cx="14425240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13DCFF"/>
                </a:solidFill>
                <a:latin typeface="Poppins Medium Bold"/>
              </a:rPr>
              <a:t>Exploratory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57116" y="7930022"/>
            <a:ext cx="11573768" cy="1153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Open Sans Extra Bold"/>
              </a:rPr>
              <a:t>Number of male examiners exceeds that of females in all technology centers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Open Sans Extra Bold"/>
              </a:rPr>
              <a:t>Centers 1700, 2100, 2400 show low-female and high-male representation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Open Sans Extra Bold"/>
              </a:rPr>
              <a:t>Center 1600 seems more balanced between the two genders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05625" y="1600200"/>
            <a:ext cx="13476751" cy="519969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03293" y="7323456"/>
            <a:ext cx="15281413" cy="193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Open Sans Extra Bold"/>
              </a:rPr>
              <a:t>Centers 1600 and 1700 have a predominantly White examiner population, with little representation from Asian groups and even less from Black and Hispanic groups.</a:t>
            </a:r>
          </a:p>
          <a:p>
            <a:pPr marL="474986" lvl="1" indent="-237493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Open Sans Extra Bold"/>
              </a:rPr>
              <a:t>Centers 2100 and 2400 have around half of their examiners belonging to the White race, whereas a bit less than half belongs to the Asian race, and the rest is distributed evenly between Black and Hispanic groups.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72295" y="1557763"/>
            <a:ext cx="14343409" cy="523073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52989" y="7268846"/>
            <a:ext cx="15182022" cy="198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5" lvl="1" indent="-248288" algn="just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Most examiners across all technology centers have been with the USPTO for 5000 or more tenure days</a:t>
            </a:r>
          </a:p>
          <a:p>
            <a:pPr marL="496575" lvl="1" indent="-248288" algn="just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Open Sans Extra Bold"/>
              </a:rPr>
              <a:t>This trend suggests that most examiners have chosen to remain with the agency for a considerable period, a fact that could speak to the quality of the working environment or the opportunities for career growth and professional development that the USPTO offers.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841" r="841"/>
          <a:stretch>
            <a:fillRect/>
          </a:stretch>
        </p:blipFill>
        <p:spPr>
          <a:xfrm>
            <a:off x="2128037" y="3666523"/>
            <a:ext cx="14660325" cy="29539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668643" y="7381385"/>
            <a:ext cx="2119719" cy="187691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86232" y="201550"/>
            <a:ext cx="13743934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13DCFF"/>
                </a:solidFill>
                <a:latin typeface="Poppins Medium Bold"/>
              </a:rPr>
              <a:t>Average centralities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73274" y="2907196"/>
            <a:ext cx="12341452" cy="674583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159326" y="159703"/>
            <a:ext cx="596934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13DCFF"/>
                </a:solidFill>
                <a:latin typeface="Poppins Medium Bold"/>
              </a:rPr>
              <a:t>Modeling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45890" y="1726247"/>
            <a:ext cx="13796218" cy="712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Open Sans Bold"/>
              </a:rPr>
              <a:t>Correlation of variables with Processing Time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696</Words>
  <Application>Microsoft Office PowerPoint</Application>
  <PresentationFormat>Custom</PresentationFormat>
  <Paragraphs>91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Poppins Medium</vt:lpstr>
      <vt:lpstr>Open Sans Bold</vt:lpstr>
      <vt:lpstr>Poppins Medium Bold</vt:lpstr>
      <vt:lpstr>Open Sans Extra Bold</vt:lpstr>
      <vt:lpstr>Wingdings</vt:lpstr>
      <vt:lpstr>Arial</vt:lpstr>
      <vt:lpstr>Open Sans Extra 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ORGB672</dc:title>
  <cp:lastModifiedBy>Himanshu Mayank</cp:lastModifiedBy>
  <cp:revision>4</cp:revision>
  <dcterms:created xsi:type="dcterms:W3CDTF">2006-08-16T00:00:00Z</dcterms:created>
  <dcterms:modified xsi:type="dcterms:W3CDTF">2023-04-18T16:41:49Z</dcterms:modified>
  <dc:identifier>DAFgZ436OrI</dc:identifier>
</cp:coreProperties>
</file>